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1" r:id="rId3"/>
    <p:sldId id="262" r:id="rId4"/>
    <p:sldId id="265" r:id="rId5"/>
    <p:sldId id="259" r:id="rId6"/>
    <p:sldId id="264" r:id="rId7"/>
    <p:sldId id="263" r:id="rId8"/>
    <p:sldId id="266" r:id="rId9"/>
    <p:sldId id="277" r:id="rId10"/>
    <p:sldId id="285" r:id="rId11"/>
    <p:sldId id="274" r:id="rId12"/>
    <p:sldId id="273" r:id="rId13"/>
    <p:sldId id="291" r:id="rId14"/>
    <p:sldId id="290" r:id="rId15"/>
    <p:sldId id="278" r:id="rId16"/>
    <p:sldId id="281" r:id="rId17"/>
    <p:sldId id="280" r:id="rId18"/>
    <p:sldId id="288" r:id="rId19"/>
    <p:sldId id="286" r:id="rId20"/>
    <p:sldId id="287" r:id="rId21"/>
    <p:sldId id="289" r:id="rId22"/>
    <p:sldId id="270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16BF3-5DBE-49F8-9A6A-A226018AEB14}" v="286" dt="2018-09-18T18:51:00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36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-92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58A5-AC67-4DA6-899A-B04B14D9229A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00FC-A327-4917-98A8-5CB3A3FB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1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5EB5-F8BF-4B30-81E3-3943B8F31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appears to be a near tropopause bias that is strongest in the northern latitudes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 are not all rural, but they are frequently used as a proxy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00FC-A327-4917-98A8-5CB3A3FBFD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B0DD-1E3E-49F2-95D0-22E11774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2B5CB-8213-47E7-84F0-62A01534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D82B-E358-43B8-94BA-7F1A955C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20A25-E73F-4B76-8217-24608C7D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8613F-710F-4844-9E55-61F0F47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B3B0-21EB-4F10-B427-0D228E78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0E94-E475-4401-92BF-63562AF9E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90EDA-3737-49B7-B717-B9903685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0CDF8-C4B4-4FDC-A4E8-23EB996E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896D-45A1-4518-A2B3-00C9FB47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88F73-F3F1-4C73-9711-3307376FB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7CEDF-93E1-4FAB-BB48-A9017AB11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1137-CCC2-49DC-A870-20606E1E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DAC7C-E187-444E-84C0-3E7EA02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4566-5226-4EAB-9B10-342685AD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18A0-92FF-41D6-B623-3E22EA88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F6A1-49BE-46AD-8C81-9F722D2AB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5F2-4777-4934-9C2E-8E727D5A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AA6D-AF49-4958-8DB9-54F3502E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FEAF-D01C-47DB-85B6-0B4DF6C8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C3E1-95D0-4FDD-BDF2-4C7AB70E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71708-6BCF-4731-84F3-2EC81561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04E8-FD1E-41CF-ADB5-B8BE26F2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6B8A-DADD-48F5-A7CF-A08BE0A6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5BDDB-58E5-4449-B609-AF7A78B6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E61C-3E9C-4CA5-B57F-606BFCF3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A41A-90C0-40E0-A38C-300A3E343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0964B-20D7-433E-A6E3-C60AB8365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E530A-7232-43E1-87E9-4A2C1264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58103-72D6-4A50-BDE6-73B98BFD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818D-2EA2-4035-907E-71BCEE2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DC01-8F0F-454C-9105-826CFB55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821C4-95E3-4C9D-9653-81813B16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57F5E-53F8-472F-8EAD-E08245020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949C4-96C5-44D8-B84B-513653EC8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E8875-6EF9-45E3-9EEB-78CE34279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6D2EB-120B-443B-9ABD-D026DFF1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A2964-6DCF-44BD-9EEA-0B31BC8F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73FA0-B9BA-41CA-8F40-E60B960D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A2F9-0161-46E2-B954-B210184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437DC-0F08-46A4-AB58-0248F89D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48B6E-421A-4D5E-AFEE-6B5D68DC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DB30C-2CAB-4197-93EB-FFDDFE59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ABED1-0E56-4097-B494-17C2E6A9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5BB40-9CCE-4B0E-B9F1-AC5253F2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8C7A-4463-4C7F-9B4D-A69039C2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516D-F781-40E7-AEF8-E5CF0266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4F8A-9F7A-4CD0-854E-AC07E004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E915C-DC49-4BA4-A74B-239792564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00FB-C10B-4A27-8460-C0E2F80B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89EC8-E54C-4115-B82A-E96BD807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A7B67-1037-4F10-B127-7A7C8C1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ADF3-D4F6-4C1F-A726-88035404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C9765-99B7-48E1-A8ED-23CF74A5C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BB97-595F-4C04-9AFF-22594E361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1B26-038D-4B7B-8C1A-1E5BF69C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76EA4-7AB4-40F5-B61D-ED872EA0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F82B2-5E98-49EE-93B1-88274F77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060BB-441E-42CA-B489-31301343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375E-4A0C-42FE-A977-86CEB0E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760E-CDAB-49F5-9B58-A93822D5F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8A634-5471-42EC-A3CC-0B2997B22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E00E0-04E4-44B7-9152-7F5A2A61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1898-3D08-4CF2-BAE1-8016C5F60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849" y="1122363"/>
            <a:ext cx="10981426" cy="2387600"/>
          </a:xfrm>
        </p:spPr>
        <p:txBody>
          <a:bodyPr>
            <a:normAutofit/>
          </a:bodyPr>
          <a:lstStyle/>
          <a:p>
            <a:r>
              <a:rPr lang="en-US" dirty="0"/>
              <a:t>Hemispheric 2016 Predicted Ozone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</a:pPr>
            <a:r>
              <a:rPr lang="en-US" sz="3200" dirty="0"/>
              <a:t>Presented by: Barron H. Henderson</a:t>
            </a:r>
          </a:p>
          <a:p>
            <a:pPr>
              <a:buSzPct val="70000"/>
            </a:pPr>
            <a:r>
              <a:rPr lang="en-US" sz="3200" dirty="0"/>
              <a:t>OAQPS AQMG: Henderson, Dolwick, Jang, </a:t>
            </a:r>
            <a:r>
              <a:rPr lang="en-US" sz="3200" dirty="0" err="1"/>
              <a:t>Misenis</a:t>
            </a:r>
            <a:endParaRPr lang="en-US" sz="3200" dirty="0"/>
          </a:p>
          <a:p>
            <a:pPr>
              <a:buSzPct val="70000"/>
            </a:pPr>
            <a:r>
              <a:rPr lang="en-US" sz="3200" dirty="0"/>
              <a:t> OAQPS EIAG: Eyth, Vukovich</a:t>
            </a:r>
          </a:p>
          <a:p>
            <a:pPr>
              <a:buSzPct val="70000"/>
            </a:pPr>
            <a:r>
              <a:rPr lang="en-US" sz="3200" dirty="0"/>
              <a:t>ORD: Mathur, Hogrefe, Pouliot</a:t>
            </a:r>
          </a:p>
          <a:p>
            <a:pPr>
              <a:buSzPct val="70000"/>
            </a:pPr>
            <a:r>
              <a:rPr lang="en-US" sz="3200" dirty="0"/>
              <a:t>And more!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6450-C3E3-4ACB-B74B-9624B59B4E24}" type="slidenum">
              <a:rPr lang="en-US" smtClean="0"/>
              <a:t>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4A072-E2BC-4A76-8897-A6D1AD82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43F7A-3BD7-443F-8F2A-6072A286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</p:spTree>
    <p:extLst>
      <p:ext uri="{BB962C8B-B14F-4D97-AF65-F5344CB8AC3E}">
        <p14:creationId xmlns:p14="http://schemas.microsoft.com/office/powerpoint/2010/main" val="80426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23B9CF-CF3E-4517-AED5-C4E3A8F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Surface and about 5km Summer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D93401-9353-4A64-9355-E1F7ACFE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BD3C833-8940-40C1-A033-D50328D6E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367" r="10630" b="8211"/>
          <a:stretch/>
        </p:blipFill>
        <p:spPr>
          <a:xfrm>
            <a:off x="846749" y="2434116"/>
            <a:ext cx="4572000" cy="381795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482121-EA10-4F55-8058-FD11423F3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0.5 sigma or ~500 </a:t>
            </a:r>
            <a:r>
              <a:rPr lang="en-US" dirty="0" err="1"/>
              <a:t>hPa</a:t>
            </a:r>
            <a:r>
              <a:rPr lang="en-US" dirty="0"/>
              <a:t> or ~5km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3E9AB07-D209-44C0-BBFE-540946688C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367" r="10630" b="8211"/>
          <a:stretch/>
        </p:blipFill>
        <p:spPr>
          <a:xfrm>
            <a:off x="6182032" y="2434116"/>
            <a:ext cx="4572000" cy="381795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6D30-64DC-40DA-9939-9720AA34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19147-9AAE-40C6-B7D7-BB3415D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C769-B244-4CF1-B582-D3C5786F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641DA-1058-4BDC-B6C5-0CE8EC084E39}"/>
              </a:ext>
            </a:extLst>
          </p:cNvPr>
          <p:cNvSpPr/>
          <p:nvPr/>
        </p:nvSpPr>
        <p:spPr>
          <a:xfrm>
            <a:off x="836611" y="1456592"/>
            <a:ext cx="919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Northern Hemisphere Summer (June-July-August, JJA) concentrations are higher both at the surface and aloft., but the transport patterns are less clearly defined than spring.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E721B9-B23B-483C-8658-821DDA08C84F}"/>
              </a:ext>
            </a:extLst>
          </p:cNvPr>
          <p:cNvCxnSpPr>
            <a:cxnSpLocks/>
          </p:cNvCxnSpPr>
          <p:nvPr/>
        </p:nvCxnSpPr>
        <p:spPr>
          <a:xfrm flipV="1">
            <a:off x="658761" y="3571138"/>
            <a:ext cx="1484671" cy="37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226DC-42A3-4A24-A4BE-4133F52A13D3}"/>
              </a:ext>
            </a:extLst>
          </p:cNvPr>
          <p:cNvSpPr/>
          <p:nvPr/>
        </p:nvSpPr>
        <p:spPr>
          <a:xfrm>
            <a:off x="226141" y="3136490"/>
            <a:ext cx="838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852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A54A798-AE78-4508-8048-CBD3E6A02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3" y="1490287"/>
            <a:ext cx="7615848" cy="468667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5C395E-37EE-4D69-A3EC-D975292F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</a:t>
            </a:r>
            <a:r>
              <a:rPr lang="en-US" dirty="0" err="1"/>
              <a:t>Sondes</a:t>
            </a:r>
            <a:r>
              <a:rPr lang="en-US" dirty="0"/>
              <a:t>: by Site (all Times)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3F499F-3D60-4F03-B668-ECB0AF090869}"/>
              </a:ext>
            </a:extLst>
          </p:cNvPr>
          <p:cNvCxnSpPr/>
          <p:nvPr/>
        </p:nvCxnSpPr>
        <p:spPr>
          <a:xfrm>
            <a:off x="2250980" y="6205226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1E89D-7C1E-44E1-AFD9-EA228FFB1256}"/>
              </a:ext>
            </a:extLst>
          </p:cNvPr>
          <p:cNvCxnSpPr/>
          <p:nvPr/>
        </p:nvCxnSpPr>
        <p:spPr>
          <a:xfrm>
            <a:off x="4637621" y="6207774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9B10A86-2523-4446-AA7B-BF24B4C381E7}"/>
              </a:ext>
            </a:extLst>
          </p:cNvPr>
          <p:cNvSpPr/>
          <p:nvPr/>
        </p:nvSpPr>
        <p:spPr>
          <a:xfrm>
            <a:off x="2378514" y="6239385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Observations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2E4BF-6F75-4A4E-B570-D03A332D93C9}"/>
              </a:ext>
            </a:extLst>
          </p:cNvPr>
          <p:cNvSpPr/>
          <p:nvPr/>
        </p:nvSpPr>
        <p:spPr>
          <a:xfrm>
            <a:off x="4733340" y="6239385"/>
            <a:ext cx="129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H-CMAQ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3D111-41B4-4D41-8EDC-BC2D28F2C401}"/>
              </a:ext>
            </a:extLst>
          </p:cNvPr>
          <p:cNvSpPr/>
          <p:nvPr/>
        </p:nvSpPr>
        <p:spPr>
          <a:xfrm>
            <a:off x="7589608" y="6244669"/>
            <a:ext cx="85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Ratio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90AEE-D300-4734-91F0-1DDAF989C0C1}"/>
              </a:ext>
            </a:extLst>
          </p:cNvPr>
          <p:cNvCxnSpPr/>
          <p:nvPr/>
        </p:nvCxnSpPr>
        <p:spPr>
          <a:xfrm>
            <a:off x="7149760" y="6224827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9EF39-B71C-49DB-8168-D2CFD1F33534}"/>
              </a:ext>
            </a:extLst>
          </p:cNvPr>
          <p:cNvSpPr/>
          <p:nvPr/>
        </p:nvSpPr>
        <p:spPr>
          <a:xfrm>
            <a:off x="560478" y="5869489"/>
            <a:ext cx="1510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-1 degrees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ABCEF-D27F-4126-8574-6A1F85C24DEC}"/>
              </a:ext>
            </a:extLst>
          </p:cNvPr>
          <p:cNvSpPr/>
          <p:nvPr/>
        </p:nvSpPr>
        <p:spPr>
          <a:xfrm>
            <a:off x="9476841" y="5899395"/>
            <a:ext cx="1571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82 degrees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0F48AC1-6042-4BC5-994A-C608D1D2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BC33664-3932-4E37-B2B3-2DE48EAD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6D76015-7E68-41EA-821E-A02ACD93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5EB58-E83A-4E5F-A6C1-48B366A95F70}"/>
              </a:ext>
            </a:extLst>
          </p:cNvPr>
          <p:cNvSpPr/>
          <p:nvPr/>
        </p:nvSpPr>
        <p:spPr>
          <a:xfrm>
            <a:off x="9476840" y="3602792"/>
            <a:ext cx="235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(80, 120) percent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8CBB7-FE1E-4552-B41B-932F21660E46}"/>
              </a:ext>
            </a:extLst>
          </p:cNvPr>
          <p:cNvSpPr/>
          <p:nvPr/>
        </p:nvSpPr>
        <p:spPr>
          <a:xfrm>
            <a:off x="9440211" y="2820601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&lt;3/2 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7424C-5960-48BE-81E5-CA38FB424F92}"/>
              </a:ext>
            </a:extLst>
          </p:cNvPr>
          <p:cNvSpPr/>
          <p:nvPr/>
        </p:nvSpPr>
        <p:spPr>
          <a:xfrm>
            <a:off x="9476840" y="4384983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&gt;2/3 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7AF5D5-00CC-4FAF-B1DF-29B06E1A1A95}"/>
              </a:ext>
            </a:extLst>
          </p:cNvPr>
          <p:cNvSpPr/>
          <p:nvPr/>
        </p:nvSpPr>
        <p:spPr>
          <a:xfrm>
            <a:off x="9476840" y="5102134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&gt;1/2 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0F92A2-E071-40FF-99A0-05B55AC54FB6}"/>
              </a:ext>
            </a:extLst>
          </p:cNvPr>
          <p:cNvSpPr/>
          <p:nvPr/>
        </p:nvSpPr>
        <p:spPr>
          <a:xfrm>
            <a:off x="9440222" y="2069920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&lt;2x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9C8EA5-8E5A-4B76-8439-D0C2366DADF2}"/>
              </a:ext>
            </a:extLst>
          </p:cNvPr>
          <p:cNvSpPr/>
          <p:nvPr/>
        </p:nvSpPr>
        <p:spPr>
          <a:xfrm>
            <a:off x="101055" y="2156277"/>
            <a:ext cx="20156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World Ozone and Ultraviolet Data Center </a:t>
            </a:r>
            <a:r>
              <a:rPr lang="en-US" dirty="0" err="1"/>
              <a:t>Sondes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within CMAQ sigma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tropopause bias that is strongest in the northern latitudes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882730-3089-4601-B68D-7BAC588DE1A2}"/>
              </a:ext>
            </a:extLst>
          </p:cNvPr>
          <p:cNvCxnSpPr/>
          <p:nvPr/>
        </p:nvCxnSpPr>
        <p:spPr>
          <a:xfrm>
            <a:off x="4486348" y="195661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2D004E-66F5-4C57-802D-BAE0A11F2EE7}"/>
              </a:ext>
            </a:extLst>
          </p:cNvPr>
          <p:cNvCxnSpPr/>
          <p:nvPr/>
        </p:nvCxnSpPr>
        <p:spPr>
          <a:xfrm>
            <a:off x="6585538" y="196153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8A896A-3676-4E37-A28C-EDF225567BB0}"/>
              </a:ext>
            </a:extLst>
          </p:cNvPr>
          <p:cNvCxnSpPr/>
          <p:nvPr/>
        </p:nvCxnSpPr>
        <p:spPr>
          <a:xfrm>
            <a:off x="9092761" y="1961539"/>
            <a:ext cx="0" cy="37460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6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25688F0-64CE-4138-8B25-69BEF0C4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237046-2CD9-47DE-AB93-AB694D62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</a:t>
            </a:r>
            <a:r>
              <a:rPr lang="en-US" dirty="0" err="1"/>
              <a:t>Sondes</a:t>
            </a:r>
            <a:r>
              <a:rPr lang="en-US" dirty="0"/>
              <a:t>: by Time (all Sites)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36354D-B130-4928-88A6-F94FAE752C19}"/>
              </a:ext>
            </a:extLst>
          </p:cNvPr>
          <p:cNvCxnSpPr/>
          <p:nvPr/>
        </p:nvCxnSpPr>
        <p:spPr>
          <a:xfrm>
            <a:off x="2300140" y="6156066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B5A474-62E1-4681-A316-383274C902C2}"/>
              </a:ext>
            </a:extLst>
          </p:cNvPr>
          <p:cNvCxnSpPr/>
          <p:nvPr/>
        </p:nvCxnSpPr>
        <p:spPr>
          <a:xfrm>
            <a:off x="4686781" y="6158614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D346CF-33AB-47D1-A403-450069ED89D5}"/>
              </a:ext>
            </a:extLst>
          </p:cNvPr>
          <p:cNvSpPr/>
          <p:nvPr/>
        </p:nvSpPr>
        <p:spPr>
          <a:xfrm>
            <a:off x="2427674" y="6190225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Observations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7019E-35FC-4564-B458-47AEE2855CC6}"/>
              </a:ext>
            </a:extLst>
          </p:cNvPr>
          <p:cNvSpPr/>
          <p:nvPr/>
        </p:nvSpPr>
        <p:spPr>
          <a:xfrm>
            <a:off x="4782500" y="6190225"/>
            <a:ext cx="1299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H-CMAQ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2E56F-D87A-46D8-B0B0-A55E665E7988}"/>
              </a:ext>
            </a:extLst>
          </p:cNvPr>
          <p:cNvSpPr/>
          <p:nvPr/>
        </p:nvSpPr>
        <p:spPr>
          <a:xfrm>
            <a:off x="8120552" y="6195509"/>
            <a:ext cx="85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Ratio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3975FE-096F-4159-883A-F83DF28047E5}"/>
              </a:ext>
            </a:extLst>
          </p:cNvPr>
          <p:cNvCxnSpPr/>
          <p:nvPr/>
        </p:nvCxnSpPr>
        <p:spPr>
          <a:xfrm>
            <a:off x="7680704" y="6175667"/>
            <a:ext cx="22058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03F6D28-648D-4E7E-87B7-2E030DFF97B4}"/>
              </a:ext>
            </a:extLst>
          </p:cNvPr>
          <p:cNvSpPr/>
          <p:nvPr/>
        </p:nvSpPr>
        <p:spPr>
          <a:xfrm>
            <a:off x="609638" y="5820329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Jan 1, 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D3624C-B6EE-4146-880C-DD5C8CAF43D1}"/>
              </a:ext>
            </a:extLst>
          </p:cNvPr>
          <p:cNvSpPr/>
          <p:nvPr/>
        </p:nvSpPr>
        <p:spPr>
          <a:xfrm>
            <a:off x="10007785" y="5850235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Dec 31, 2017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76E1B44-32B7-4F6A-9861-2D292282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C045428-7C3B-49ED-83EF-520FC2D6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604CF3-DC67-4D38-B487-30924D1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D45ACE-D73A-493A-A08B-BAD377756636}"/>
              </a:ext>
            </a:extLst>
          </p:cNvPr>
          <p:cNvSpPr/>
          <p:nvPr/>
        </p:nvSpPr>
        <p:spPr>
          <a:xfrm>
            <a:off x="10361221" y="3565866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(80, 120) 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0DC31-DF93-4860-86E2-CCC84E82A8F1}"/>
              </a:ext>
            </a:extLst>
          </p:cNvPr>
          <p:cNvSpPr/>
          <p:nvPr/>
        </p:nvSpPr>
        <p:spPr>
          <a:xfrm>
            <a:off x="10361220" y="2964641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&lt;3/2 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3CF267-27BE-4BBC-8BCD-D06C16B2EDA7}"/>
              </a:ext>
            </a:extLst>
          </p:cNvPr>
          <p:cNvSpPr/>
          <p:nvPr/>
        </p:nvSpPr>
        <p:spPr>
          <a:xfrm>
            <a:off x="10432790" y="4149527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&gt;2/3 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5FCC0D-18F6-4E52-84A3-363A83946031}"/>
              </a:ext>
            </a:extLst>
          </p:cNvPr>
          <p:cNvSpPr/>
          <p:nvPr/>
        </p:nvSpPr>
        <p:spPr>
          <a:xfrm>
            <a:off x="10361221" y="4750752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&gt;1/2 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B8BAA9-DE2E-4F7E-AD97-DB66969EF5FF}"/>
              </a:ext>
            </a:extLst>
          </p:cNvPr>
          <p:cNvSpPr/>
          <p:nvPr/>
        </p:nvSpPr>
        <p:spPr>
          <a:xfrm>
            <a:off x="10307080" y="2323589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&lt;2x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7D6BE4-A1D5-44D5-8939-48406AA99D8E}"/>
              </a:ext>
            </a:extLst>
          </p:cNvPr>
          <p:cNvSpPr/>
          <p:nvPr/>
        </p:nvSpPr>
        <p:spPr>
          <a:xfrm>
            <a:off x="101055" y="2515869"/>
            <a:ext cx="16436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Near tropopause bias is strongest in the spring. You can see that WRF-CMAQ does demonstrate increased downward mixing in March/April, but it appears muted compared to the </a:t>
            </a:r>
            <a:r>
              <a:rPr lang="en-US" sz="1100" dirty="0" err="1"/>
              <a:t>sondes</a:t>
            </a:r>
            <a:r>
              <a:rPr lang="en-US" sz="1100" dirty="0"/>
              <a:t>. Note also that the mid troposphere (600-400 </a:t>
            </a:r>
            <a:r>
              <a:rPr lang="en-US" sz="1100" dirty="0" err="1"/>
              <a:t>hPa</a:t>
            </a:r>
            <a:r>
              <a:rPr lang="en-US" sz="1100" dirty="0"/>
              <a:t> has a maximum in May in the </a:t>
            </a:r>
            <a:r>
              <a:rPr lang="en-US" sz="1100" dirty="0" err="1"/>
              <a:t>sondes</a:t>
            </a:r>
            <a:r>
              <a:rPr lang="en-US" sz="1100" dirty="0"/>
              <a:t> that is not present in CMAQ.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93819-F5FD-477D-901A-0DB0DB0B6154}"/>
              </a:ext>
            </a:extLst>
          </p:cNvPr>
          <p:cNvCxnSpPr/>
          <p:nvPr/>
        </p:nvCxnSpPr>
        <p:spPr>
          <a:xfrm>
            <a:off x="4558011" y="190909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37AA13-05AB-43A8-BE47-D231F7E8E739}"/>
              </a:ext>
            </a:extLst>
          </p:cNvPr>
          <p:cNvCxnSpPr/>
          <p:nvPr/>
        </p:nvCxnSpPr>
        <p:spPr>
          <a:xfrm>
            <a:off x="7001325" y="1914019"/>
            <a:ext cx="0" cy="374609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BC3C23-CCAA-4968-83CA-A11C074F3066}"/>
              </a:ext>
            </a:extLst>
          </p:cNvPr>
          <p:cNvCxnSpPr>
            <a:cxnSpLocks/>
          </p:cNvCxnSpPr>
          <p:nvPr/>
        </p:nvCxnSpPr>
        <p:spPr>
          <a:xfrm>
            <a:off x="9833016" y="2251587"/>
            <a:ext cx="0" cy="30578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1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82D4-E014-457D-8636-5BD290C7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33CC-BDEE-4AB7-B2C3-5169F286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used as an imperfect surrogate for rural.</a:t>
            </a:r>
          </a:p>
          <a:p>
            <a:r>
              <a:rPr lang="en-US" dirty="0"/>
              <a:t>Model performance as a function of time</a:t>
            </a:r>
          </a:p>
          <a:p>
            <a:pPr lvl="1"/>
            <a:r>
              <a:rPr lang="en-US" dirty="0"/>
              <a:t>Hour of day</a:t>
            </a:r>
          </a:p>
          <a:p>
            <a:pPr lvl="1"/>
            <a:r>
              <a:rPr lang="en-US" dirty="0"/>
              <a:t>Day of year</a:t>
            </a:r>
          </a:p>
          <a:p>
            <a:pPr lvl="1"/>
            <a:r>
              <a:rPr lang="en-US" dirty="0"/>
              <a:t>Northern Hemisphere (Boreal) Seasons</a:t>
            </a:r>
          </a:p>
          <a:p>
            <a:pPr lvl="2"/>
            <a:r>
              <a:rPr lang="en-US" dirty="0"/>
              <a:t>Spring - March April May (MAM)</a:t>
            </a:r>
          </a:p>
          <a:p>
            <a:pPr lvl="2"/>
            <a:r>
              <a:rPr lang="en-US" dirty="0"/>
              <a:t>Summer - June July August (JJA)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9B173-1916-485D-8F33-ECD18BBC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0177-9ACF-4747-A9BD-C58F9039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CB98-664F-4DE1-9336-DC154F9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681837-C9CC-4446-AC11-61B6153B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Diurnal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CD14-EECD-4D14-871B-872B411A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F00B-9EF6-46E1-B26F-328E298F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970AE63-CD72-4523-BA34-126D058E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296" y="3771898"/>
            <a:ext cx="4114802" cy="30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14E5-7E7B-4265-BBA1-B6403068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14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68B9F1-011C-4C88-87AC-C244FF23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71" y="388619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FCBECD-25F0-48D1-AC67-E0B5C2945AF6}"/>
              </a:ext>
            </a:extLst>
          </p:cNvPr>
          <p:cNvSpPr/>
          <p:nvPr/>
        </p:nvSpPr>
        <p:spPr>
          <a:xfrm>
            <a:off x="4150168" y="4131714"/>
            <a:ext cx="3392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Plots show count of monitor-days with bias as a function of hour of day or day of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 of day all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0-5LST over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11-17LST over the year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95D07DB-68A4-4B1E-8501-9FA13427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8" y="942428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DFB4DD6-A9BA-4076-A601-60081B39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940164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949EE1-A19E-4F1B-B685-715D2807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296" y="947393"/>
            <a:ext cx="41148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17F602-BC66-4F89-A652-5386CBB9EE51}"/>
              </a:ext>
            </a:extLst>
          </p:cNvPr>
          <p:cNvCxnSpPr>
            <a:cxnSpLocks/>
          </p:cNvCxnSpPr>
          <p:nvPr/>
        </p:nvCxnSpPr>
        <p:spPr>
          <a:xfrm>
            <a:off x="686552" y="2241755"/>
            <a:ext cx="2894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F308A4-C75D-4F8E-B7F4-AB010E452C7B}"/>
              </a:ext>
            </a:extLst>
          </p:cNvPr>
          <p:cNvCxnSpPr>
            <a:cxnSpLocks/>
          </p:cNvCxnSpPr>
          <p:nvPr/>
        </p:nvCxnSpPr>
        <p:spPr>
          <a:xfrm>
            <a:off x="686552" y="2571136"/>
            <a:ext cx="2894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D8F66A-D949-400D-A91F-3A2751FEE871}"/>
              </a:ext>
            </a:extLst>
          </p:cNvPr>
          <p:cNvCxnSpPr>
            <a:cxnSpLocks/>
          </p:cNvCxnSpPr>
          <p:nvPr/>
        </p:nvCxnSpPr>
        <p:spPr>
          <a:xfrm>
            <a:off x="4191376" y="2241755"/>
            <a:ext cx="2894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529393-E4FB-4E73-882B-7520768608AC}"/>
              </a:ext>
            </a:extLst>
          </p:cNvPr>
          <p:cNvCxnSpPr>
            <a:cxnSpLocks/>
          </p:cNvCxnSpPr>
          <p:nvPr/>
        </p:nvCxnSpPr>
        <p:spPr>
          <a:xfrm>
            <a:off x="4191376" y="2571136"/>
            <a:ext cx="2894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581EB3-0D31-46A6-B690-C44F415A13A1}"/>
              </a:ext>
            </a:extLst>
          </p:cNvPr>
          <p:cNvSpPr/>
          <p:nvPr/>
        </p:nvSpPr>
        <p:spPr>
          <a:xfrm>
            <a:off x="686552" y="1129554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AC407B-13C5-4970-B744-D281548DCB3F}"/>
              </a:ext>
            </a:extLst>
          </p:cNvPr>
          <p:cNvSpPr/>
          <p:nvPr/>
        </p:nvSpPr>
        <p:spPr>
          <a:xfrm>
            <a:off x="4229577" y="1129553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0E297A-54F0-426A-8A81-374633ED2C62}"/>
              </a:ext>
            </a:extLst>
          </p:cNvPr>
          <p:cNvSpPr/>
          <p:nvPr/>
        </p:nvSpPr>
        <p:spPr>
          <a:xfrm>
            <a:off x="8177605" y="1136783"/>
            <a:ext cx="689964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63C8E3-2416-45B3-B8C3-4041468B9BC8}"/>
              </a:ext>
            </a:extLst>
          </p:cNvPr>
          <p:cNvSpPr/>
          <p:nvPr/>
        </p:nvSpPr>
        <p:spPr>
          <a:xfrm>
            <a:off x="8177604" y="3981961"/>
            <a:ext cx="1517001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11-17LST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87F9986-4F5F-4A7F-859F-E6522EC51F2F}"/>
              </a:ext>
            </a:extLst>
          </p:cNvPr>
          <p:cNvSpPr/>
          <p:nvPr/>
        </p:nvSpPr>
        <p:spPr>
          <a:xfrm>
            <a:off x="753021" y="3981961"/>
            <a:ext cx="1517001" cy="428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Bias 00-05LST</a:t>
            </a:r>
          </a:p>
        </p:txBody>
      </p:sp>
    </p:spTree>
    <p:extLst>
      <p:ext uri="{BB962C8B-B14F-4D97-AF65-F5344CB8AC3E}">
        <p14:creationId xmlns:p14="http://schemas.microsoft.com/office/powerpoint/2010/main" val="269766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All Year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F4B4A-37FD-4FF1-B632-4EFE8A0C40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" y="1297143"/>
            <a:ext cx="4033444" cy="3025083"/>
          </a:xfrm>
        </p:spPr>
      </p:pic>
      <p:pic>
        <p:nvPicPr>
          <p:cNvPr id="8" name="Content Placeholder 7" descr="A close up of a map&#10;&#10;Description generated with high confidence">
            <a:extLst>
              <a:ext uri="{FF2B5EF4-FFF2-40B4-BE49-F238E27FC236}">
                <a16:creationId xmlns:a16="http://schemas.microsoft.com/office/drawing/2014/main" id="{7A578EDF-19FE-40D6-85C0-0CEC7F144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20000" cy="4572000"/>
          </a:xfr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6E2EF4-1751-4394-B58F-79487480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D12049-65EA-48E9-96A8-96D72FFD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76EDE0-73D9-4B94-85D1-FB839829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A52AB-F3A6-4EB5-B75C-813EA97A07C0}"/>
              </a:ext>
            </a:extLst>
          </p:cNvPr>
          <p:cNvSpPr/>
          <p:nvPr/>
        </p:nvSpPr>
        <p:spPr>
          <a:xfrm>
            <a:off x="433892" y="4298851"/>
            <a:ext cx="369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CASTNet</a:t>
            </a:r>
            <a:r>
              <a:rPr lang="en-US" dirty="0"/>
              <a:t> monitors are not all rural, but they are frequently used as a proxy. Here we evaluate hourly ozone.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has an r=0.67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at these monitors is within ±7.5 ppb at most monitors.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west-east bias gradient</a:t>
            </a:r>
          </a:p>
        </p:txBody>
      </p:sp>
    </p:spTree>
    <p:extLst>
      <p:ext uri="{BB962C8B-B14F-4D97-AF65-F5344CB8AC3E}">
        <p14:creationId xmlns:p14="http://schemas.microsoft.com/office/powerpoint/2010/main" val="308022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Spring</a:t>
            </a:r>
          </a:p>
        </p:txBody>
      </p:sp>
      <p:pic>
        <p:nvPicPr>
          <p:cNvPr id="7" name="Content Placeholder 6" descr="A close up of a map&#10;&#10;Description generated with high confidence">
            <a:extLst>
              <a:ext uri="{FF2B5EF4-FFF2-40B4-BE49-F238E27FC236}">
                <a16:creationId xmlns:a16="http://schemas.microsoft.com/office/drawing/2014/main" id="{DC434BB9-904F-41BE-9B67-C579C8BFE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20000" cy="4572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76917C-FAB9-43E3-8B82-14B559C8D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" y="1301110"/>
            <a:ext cx="3986980" cy="299023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906FF-A35F-4DD8-9A52-BF574E84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45B3B-3D6E-423C-9507-A3175F1A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E0DCD-377D-42E8-85FC-01EF20F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18C9F-65E7-47F6-8A40-7D6C279B8DC2}"/>
              </a:ext>
            </a:extLst>
          </p:cNvPr>
          <p:cNvSpPr/>
          <p:nvPr/>
        </p:nvSpPr>
        <p:spPr>
          <a:xfrm>
            <a:off x="444909" y="4462024"/>
            <a:ext cx="3693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(MAM) has a low-bias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r=0.63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monitors within ±7.5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west-east gradient is less strong than for the whole year</a:t>
            </a:r>
          </a:p>
        </p:txBody>
      </p:sp>
    </p:spTree>
    <p:extLst>
      <p:ext uri="{BB962C8B-B14F-4D97-AF65-F5344CB8AC3E}">
        <p14:creationId xmlns:p14="http://schemas.microsoft.com/office/powerpoint/2010/main" val="358953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E2C7-F85F-4722-A75C-F46652DE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CASTNet</a:t>
            </a:r>
            <a:r>
              <a:rPr lang="en-US" dirty="0"/>
              <a:t> Monitors: Summer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434BB9-904F-41BE-9B67-C579C8BFE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91" y="1920875"/>
            <a:ext cx="7619999" cy="4572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76917C-FAB9-43E3-8B82-14B559C8D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" y="1301110"/>
            <a:ext cx="3986980" cy="299023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BAF2F-7790-419A-B159-2C0810F7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CD51B-C129-4DFE-A36B-17F19F53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9D54-E4D2-46A8-B8A5-EB546D8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62965-CB29-4F38-995E-464CC022A115}"/>
              </a:ext>
            </a:extLst>
          </p:cNvPr>
          <p:cNvSpPr/>
          <p:nvPr/>
        </p:nvSpPr>
        <p:spPr>
          <a:xfrm>
            <a:off x="444909" y="4462024"/>
            <a:ext cx="3693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(JJA)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15LST has an r=0.66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monitors within ±7.5 ppb.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west-east bias gradient is most strongly present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164666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67EC-467F-4B2F-B76A-3A138935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TOAR Database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CB82C9-2AEE-4EFC-9B95-B395F0109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4EE65C-26F5-4A39-BCF5-72068B6D5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Global Coverage</a:t>
            </a:r>
          </a:p>
          <a:p>
            <a:r>
              <a:rPr lang="en-US" dirty="0"/>
              <a:t>Well categorized (urban/rural)</a:t>
            </a:r>
          </a:p>
          <a:p>
            <a:r>
              <a:rPr lang="en-US" dirty="0"/>
              <a:t>Easily available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A9C89D-49DD-4B06-A223-8A5F84A60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6F9BF-0ED9-4FF4-868C-646736D7D1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Data stops in 2014</a:t>
            </a:r>
          </a:p>
          <a:p>
            <a:r>
              <a:rPr lang="en-US" dirty="0"/>
              <a:t>Gridded at 2x2 degrees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BCC96-F560-420E-B621-1BFDB4FD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185AA-E535-4897-924A-2695F265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3FF0C-8320-4AF5-9912-CFFD1BAF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18</a:t>
            </a:fld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CB057CC-1EC2-44BA-86F9-7FEFC1199FE5}"/>
              </a:ext>
            </a:extLst>
          </p:cNvPr>
          <p:cNvSpPr txBox="1">
            <a:spLocks/>
          </p:cNvSpPr>
          <p:nvPr/>
        </p:nvSpPr>
        <p:spPr>
          <a:xfrm>
            <a:off x="836612" y="4726111"/>
            <a:ext cx="10671176" cy="161595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 a qualitative analysis </a:t>
            </a:r>
          </a:p>
          <a:p>
            <a:r>
              <a:rPr lang="en-US" dirty="0"/>
              <a:t>Where the 2016 is compared to 2010-2014,</a:t>
            </a:r>
          </a:p>
          <a:p>
            <a:r>
              <a:rPr lang="en-US" dirty="0"/>
              <a:t>but is only considered significant if outside the range of observations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93CB3-845B-4B35-B49E-D972E4EFEBFC}"/>
              </a:ext>
            </a:extLst>
          </p:cNvPr>
          <p:cNvSpPr/>
          <p:nvPr/>
        </p:nvSpPr>
        <p:spPr>
          <a:xfrm>
            <a:off x="910941" y="1344098"/>
            <a:ext cx="596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Tropospheric Ozone Assessment Report</a:t>
            </a:r>
          </a:p>
        </p:txBody>
      </p:sp>
    </p:spTree>
    <p:extLst>
      <p:ext uri="{BB962C8B-B14F-4D97-AF65-F5344CB8AC3E}">
        <p14:creationId xmlns:p14="http://schemas.microsoft.com/office/powerpoint/2010/main" val="90691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henders\AppData\Local\Temp\fz3temp-3\toar_bias_HC2016.png">
            <a:extLst>
              <a:ext uri="{FF2B5EF4-FFF2-40B4-BE49-F238E27FC236}">
                <a16:creationId xmlns:a16="http://schemas.microsoft.com/office/drawing/2014/main" id="{E761CAC3-E815-4FC4-9250-92D6E4C41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7" y="328606"/>
            <a:ext cx="10935985" cy="54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FAD1-F5FE-4980-BB51-0985827D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TOAR Annual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76601-855F-47F0-8BE4-251BEB6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C617B-47EC-43C2-B0C2-D4D803A0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9AF12-232B-4BBD-948A-B94A12D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2" descr="C:\Users\bhenders\AppData\Local\Temp\fz3temp-3\toar_bias_HC2016.png">
            <a:extLst>
              <a:ext uri="{FF2B5EF4-FFF2-40B4-BE49-F238E27FC236}">
                <a16:creationId xmlns:a16="http://schemas.microsoft.com/office/drawing/2014/main" id="{FEB51A2D-8BB9-4124-985B-4CEA31A3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7455" y="4986095"/>
            <a:ext cx="8131864" cy="115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F8CA53B-14B0-4C9F-B57C-96F68C0A99ED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H="1">
            <a:off x="8643199" y="4055661"/>
            <a:ext cx="1565133" cy="1447107"/>
          </a:xfrm>
          <a:prstGeom prst="curvedConnector4">
            <a:avLst>
              <a:gd name="adj1" fmla="val 31609"/>
              <a:gd name="adj2" fmla="val 11579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C10D-10D8-45BE-BD7B-4038C716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E15CF-050D-4087-AB9F-46A751696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1564"/>
            <a:ext cx="5157787" cy="8239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CE42CC-0C1D-480F-9BDA-DE19BA5F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476"/>
            <a:ext cx="5157787" cy="3684588"/>
          </a:xfrm>
        </p:spPr>
        <p:txBody>
          <a:bodyPr/>
          <a:lstStyle/>
          <a:p>
            <a:r>
              <a:rPr lang="en-US" dirty="0"/>
              <a:t>2016 Modeling Platform</a:t>
            </a:r>
          </a:p>
          <a:p>
            <a:r>
              <a:rPr lang="en-US" dirty="0"/>
              <a:t>Global model versions and options</a:t>
            </a:r>
          </a:p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Natural</a:t>
            </a:r>
          </a:p>
          <a:p>
            <a:pPr lvl="1"/>
            <a:r>
              <a:rPr lang="en-US" dirty="0"/>
              <a:t>Anthropogenic</a:t>
            </a:r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C6AD34-D0A1-40E3-BE89-A35223A12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1564"/>
            <a:ext cx="5183188" cy="823912"/>
          </a:xfrm>
        </p:spPr>
        <p:txBody>
          <a:bodyPr/>
          <a:lstStyle/>
          <a:p>
            <a:r>
              <a:rPr lang="en-US" dirty="0"/>
              <a:t>CMAQ  Results and Evaluation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35017-03F5-4154-93B8-84AB1CD2B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5476"/>
            <a:ext cx="5183188" cy="3684588"/>
          </a:xfrm>
        </p:spPr>
        <p:txBody>
          <a:bodyPr/>
          <a:lstStyle/>
          <a:p>
            <a:r>
              <a:rPr lang="en-US" dirty="0"/>
              <a:t>Seasonal Average Ozone</a:t>
            </a:r>
          </a:p>
          <a:p>
            <a:r>
              <a:rPr lang="en-US" dirty="0" err="1"/>
              <a:t>Sonde</a:t>
            </a:r>
            <a:r>
              <a:rPr lang="en-US" dirty="0"/>
              <a:t> Evaluation</a:t>
            </a:r>
          </a:p>
          <a:p>
            <a:r>
              <a:rPr lang="en-US" dirty="0" err="1"/>
              <a:t>CASTNet</a:t>
            </a:r>
            <a:r>
              <a:rPr lang="en-US" dirty="0"/>
              <a:t> Evaluation</a:t>
            </a:r>
          </a:p>
          <a:p>
            <a:r>
              <a:rPr lang="en-US" dirty="0"/>
              <a:t>Tropospheric Ozone Assessment Report Databases</a:t>
            </a:r>
          </a:p>
          <a:p>
            <a:r>
              <a:rPr lang="en-US" dirty="0"/>
              <a:t>Satellite Qualitative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0A29F4-E9E3-42AC-83F1-9FDC9F6C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A4DD35-0EC5-4B10-8C33-B38AE972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431EF6-A23C-4EB0-92E5-D18062A1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D76DF0-F88E-4D05-95B4-F8D3B27B5EF2}"/>
              </a:ext>
            </a:extLst>
          </p:cNvPr>
          <p:cNvSpPr/>
          <p:nvPr/>
        </p:nvSpPr>
        <p:spPr>
          <a:xfrm>
            <a:off x="5105400" y="4962525"/>
            <a:ext cx="6096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/>
              <a:t>I won’t show results from GEOS-Chem results, but I will occasionally reference the performance from GEOS-Chem in the 2011 EPA modeling platform and preliminary 2016 GEOS-Chem.</a:t>
            </a:r>
          </a:p>
        </p:txBody>
      </p:sp>
    </p:spTree>
    <p:extLst>
      <p:ext uri="{BB962C8B-B14F-4D97-AF65-F5344CB8AC3E}">
        <p14:creationId xmlns:p14="http://schemas.microsoft.com/office/powerpoint/2010/main" val="14917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61CAC3-E815-4FC4-9250-92D6E4C41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8" y="365125"/>
            <a:ext cx="10862948" cy="54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FAD1-F5FE-4980-BB51-0985827D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8" y="-15019"/>
            <a:ext cx="10515600" cy="1325563"/>
          </a:xfrm>
        </p:spPr>
        <p:txBody>
          <a:bodyPr/>
          <a:lstStyle/>
          <a:p>
            <a:r>
              <a:rPr lang="en-US" dirty="0"/>
              <a:t>TOAR April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76601-855F-47F0-8BE4-251BEB6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C617B-47EC-43C2-B0C2-D4D803A0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9AF12-232B-4BBD-948A-B94A12D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B51A2D-8BB9-4124-985B-4CEA31A3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2364" y="4818580"/>
            <a:ext cx="8349368" cy="1150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F8CA53B-14B0-4C9F-B57C-96F68C0A99ED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H="1">
            <a:off x="9183336" y="4265536"/>
            <a:ext cx="1150705" cy="1106087"/>
          </a:xfrm>
          <a:prstGeom prst="curvedConnector4">
            <a:avLst>
              <a:gd name="adj1" fmla="val 25000"/>
              <a:gd name="adj2" fmla="val 12066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4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61CAC3-E815-4FC4-9250-92D6E4C41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68" y="365125"/>
            <a:ext cx="10862948" cy="54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65FAD1-F5FE-4980-BB51-0985827D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8" y="-15019"/>
            <a:ext cx="10515600" cy="1325563"/>
          </a:xfrm>
        </p:spPr>
        <p:txBody>
          <a:bodyPr/>
          <a:lstStyle/>
          <a:p>
            <a:r>
              <a:rPr lang="en-US" dirty="0"/>
              <a:t>TOAR July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76601-855F-47F0-8BE4-251BEB6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C617B-47EC-43C2-B0C2-D4D803A0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9AF12-232B-4BBD-948A-B94A12D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21</a:t>
            </a:fld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F8CA53B-14B0-4C9F-B57C-96F68C0A99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83336" y="4265536"/>
            <a:ext cx="1150705" cy="1106087"/>
          </a:xfrm>
          <a:prstGeom prst="curvedConnector4">
            <a:avLst>
              <a:gd name="adj1" fmla="val 25000"/>
              <a:gd name="adj2" fmla="val 12066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F9002F15-246C-4F39-9469-E835A3884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7174" y="4911047"/>
            <a:ext cx="8042758" cy="1265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6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87CC5-A016-43A7-95DD-FABBF65C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9F0DD-2ADC-45A9-9B25-73067445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Compares well to </a:t>
            </a:r>
            <a:r>
              <a:rPr lang="en-US" dirty="0" err="1"/>
              <a:t>sondes</a:t>
            </a:r>
            <a:r>
              <a:rPr lang="en-US" dirty="0"/>
              <a:t> in the mid troposphere</a:t>
            </a:r>
          </a:p>
          <a:p>
            <a:pPr lvl="1"/>
            <a:r>
              <a:rPr lang="en-US" dirty="0"/>
              <a:t>appears to have a near tropopause low-bias</a:t>
            </a:r>
          </a:p>
          <a:p>
            <a:pPr lvl="1"/>
            <a:r>
              <a:rPr lang="en-US" dirty="0"/>
              <a:t>low bias northward of 50 degrees Dec-May</a:t>
            </a:r>
          </a:p>
          <a:p>
            <a:pPr lvl="1"/>
            <a:r>
              <a:rPr lang="en-US" dirty="0"/>
              <a:t>performing similarly to GEOS-Chem used for the 2011 platform</a:t>
            </a:r>
          </a:p>
          <a:p>
            <a:r>
              <a:rPr lang="en-US" dirty="0"/>
              <a:t>Performs best in JJA compared to </a:t>
            </a:r>
            <a:r>
              <a:rPr lang="en-US" dirty="0" err="1"/>
              <a:t>CASTNet</a:t>
            </a:r>
            <a:endParaRPr lang="en-US" dirty="0"/>
          </a:p>
          <a:p>
            <a:pPr lvl="1"/>
            <a:r>
              <a:rPr lang="en-US" dirty="0"/>
              <a:t>Most data is within 10 ppb of observations</a:t>
            </a:r>
          </a:p>
          <a:p>
            <a:pPr lvl="1"/>
            <a:r>
              <a:rPr lang="en-US" dirty="0"/>
              <a:t>Clear West-East bias gradient</a:t>
            </a:r>
          </a:p>
          <a:p>
            <a:r>
              <a:rPr lang="en-US" dirty="0"/>
              <a:t>TOAR evaluation suggests similar results with better performance at rural than urban monitors</a:t>
            </a:r>
          </a:p>
          <a:p>
            <a:r>
              <a:rPr lang="en-US" dirty="0"/>
              <a:t>Compared to current test of GEOS-Chem, results are more realistic.</a:t>
            </a:r>
          </a:p>
          <a:p>
            <a:pPr lvl="1"/>
            <a:r>
              <a:rPr lang="en-US" dirty="0"/>
              <a:t>H-CMAQ is low-biased while current GC simulation is high-biased compared to </a:t>
            </a:r>
            <a:r>
              <a:rPr lang="en-US" dirty="0" err="1"/>
              <a:t>sondes</a:t>
            </a:r>
            <a:endParaRPr lang="en-US" dirty="0"/>
          </a:p>
          <a:p>
            <a:pPr lvl="1"/>
            <a:r>
              <a:rPr lang="en-US" dirty="0"/>
              <a:t>Updating GC version, considering meteorology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952F34-7442-4B5C-9CC4-38933771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912E0C-0D0D-4BCD-A6AC-81F080B2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42850D-31E3-4B10-99BF-765CB96C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A42-D77D-4D12-99CD-8B540572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F0AE-4E02-4E26-A26D-C833A7FDA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boundary conditions for regional scale modeling.</a:t>
            </a:r>
          </a:p>
          <a:p>
            <a:r>
              <a:rPr lang="en-US" dirty="0"/>
              <a:t>Continue to evaluate, particularly for aerosols.</a:t>
            </a:r>
          </a:p>
          <a:p>
            <a:r>
              <a:rPr lang="en-US" dirty="0"/>
              <a:t>Estimate Ozone contributions from</a:t>
            </a:r>
          </a:p>
          <a:p>
            <a:pPr lvl="1"/>
            <a:r>
              <a:rPr lang="en-US" dirty="0"/>
              <a:t>Natural (global) sources</a:t>
            </a:r>
          </a:p>
          <a:p>
            <a:pPr lvl="1"/>
            <a:r>
              <a:rPr lang="en-US" dirty="0"/>
              <a:t>Anthropogenic</a:t>
            </a:r>
          </a:p>
          <a:p>
            <a:pPr lvl="2"/>
            <a:r>
              <a:rPr lang="en-US" dirty="0"/>
              <a:t>International sources</a:t>
            </a:r>
          </a:p>
          <a:p>
            <a:pPr lvl="2"/>
            <a:r>
              <a:rPr lang="en-US" dirty="0"/>
              <a:t>Domestic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6938-354C-4C80-9E80-C61E7E90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909C6-AFB9-4F6D-9B43-6A03A825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7EF5-8EE7-4417-93E3-D33A0C99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modeling platform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 year 2016</a:t>
            </a:r>
          </a:p>
          <a:p>
            <a:r>
              <a:rPr lang="en-US" dirty="0"/>
              <a:t>Same 12 km domain (12US2)</a:t>
            </a:r>
          </a:p>
          <a:p>
            <a:r>
              <a:rPr lang="en-US" dirty="0"/>
              <a:t>New 36 km domain (36US3)</a:t>
            </a:r>
          </a:p>
          <a:p>
            <a:pPr lvl="1"/>
            <a:r>
              <a:rPr lang="en-US" dirty="0"/>
              <a:t>More in-domain emissions</a:t>
            </a:r>
          </a:p>
          <a:p>
            <a:pPr lvl="1"/>
            <a:r>
              <a:rPr lang="en-US" dirty="0"/>
              <a:t>More in-domain chemistry</a:t>
            </a:r>
          </a:p>
          <a:p>
            <a:endParaRPr lang="en-US" dirty="0"/>
          </a:p>
          <a:p>
            <a:r>
              <a:rPr lang="en-US" dirty="0"/>
              <a:t>New large-scale simulations</a:t>
            </a:r>
          </a:p>
          <a:p>
            <a:pPr lvl="1"/>
            <a:r>
              <a:rPr lang="en-US" dirty="0"/>
              <a:t>Global Contributions and Lateral Boundary Conditions</a:t>
            </a:r>
          </a:p>
          <a:p>
            <a:pPr lvl="1"/>
            <a:r>
              <a:rPr lang="en-US" dirty="0"/>
              <a:t>GEOS-Chem global (not shown)</a:t>
            </a:r>
          </a:p>
          <a:p>
            <a:pPr lvl="1"/>
            <a:r>
              <a:rPr lang="en-US" dirty="0"/>
              <a:t>CMAQ Hemispheric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6450-C3E3-4ACB-B74B-9624B59B4E2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185" y="1437381"/>
            <a:ext cx="5671457" cy="49189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ED88-5F46-4324-8917-7D73D4CB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15A8C-E839-4509-9410-B56D00C6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B1234-92C1-4CEA-9D38-C252FC81CC33}"/>
              </a:ext>
            </a:extLst>
          </p:cNvPr>
          <p:cNvSpPr/>
          <p:nvPr/>
        </p:nvSpPr>
        <p:spPr>
          <a:xfrm>
            <a:off x="1296655" y="5942568"/>
            <a:ext cx="57736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How do the large-scale simulations perform?</a:t>
            </a:r>
          </a:p>
        </p:txBody>
      </p:sp>
    </p:spTree>
    <p:extLst>
      <p:ext uri="{BB962C8B-B14F-4D97-AF65-F5344CB8AC3E}">
        <p14:creationId xmlns:p14="http://schemas.microsoft.com/office/powerpoint/2010/main" val="36243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0180B3-D311-4325-9337-C73F322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Model Configurations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1D4CD-D5FF-4C74-BCCC-51BAC4A3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Versions, Meteorology, and Emissions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FC803-4E77-4E3E-80E6-A50FC028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FC1ED-97D5-43EA-A7C1-0E20BD12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7529C-C603-437C-B5CE-C14FC2D7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4701"/>
            <a:ext cx="4502092" cy="3973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914400"/>
          </a:xfrm>
        </p:spPr>
        <p:txBody>
          <a:bodyPr/>
          <a:lstStyle/>
          <a:p>
            <a:r>
              <a:rPr lang="en-US" dirty="0"/>
              <a:t>Hemispheric CMAQ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691" y="2676025"/>
            <a:ext cx="4032309" cy="705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9525"/>
            <a:ext cx="5181600" cy="198515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v5.2.1 (IPV, dust, halogens)</a:t>
            </a:r>
          </a:p>
          <a:p>
            <a:r>
              <a:rPr lang="en-US" dirty="0"/>
              <a:t>8 month </a:t>
            </a:r>
            <a:r>
              <a:rPr lang="en-US" dirty="0" err="1"/>
              <a:t>spinup</a:t>
            </a:r>
            <a:r>
              <a:rPr lang="en-US" dirty="0"/>
              <a:t> period</a:t>
            </a:r>
          </a:p>
          <a:p>
            <a:r>
              <a:rPr lang="en-US" dirty="0"/>
              <a:t>Polar stereographic (~1x1 </a:t>
            </a:r>
            <a:r>
              <a:rPr lang="en-US" dirty="0" err="1"/>
              <a:t>deg</a:t>
            </a:r>
            <a:r>
              <a:rPr lang="en-US" dirty="0"/>
              <a:t>)</a:t>
            </a:r>
          </a:p>
          <a:p>
            <a:r>
              <a:rPr lang="en-US" dirty="0"/>
              <a:t>44 Layers up to 50mb</a:t>
            </a:r>
          </a:p>
          <a:p>
            <a:r>
              <a:rPr lang="en-US" dirty="0"/>
              <a:t>Weather Research and Forecasting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279525"/>
            <a:ext cx="5181600" cy="26150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Version 12.0.1</a:t>
            </a:r>
          </a:p>
          <a:p>
            <a:r>
              <a:rPr lang="en-US" dirty="0"/>
              <a:t>1-year </a:t>
            </a:r>
            <a:r>
              <a:rPr lang="en-US" dirty="0" err="1"/>
              <a:t>spinup</a:t>
            </a:r>
            <a:r>
              <a:rPr lang="en-US" dirty="0"/>
              <a:t> period</a:t>
            </a:r>
          </a:p>
          <a:p>
            <a:r>
              <a:rPr lang="en-US" dirty="0"/>
              <a:t>2x2.5 degree w/ half polar cells</a:t>
            </a:r>
          </a:p>
          <a:p>
            <a:r>
              <a:rPr lang="en-US" dirty="0"/>
              <a:t>72 vertical layers up to 0.01mb</a:t>
            </a:r>
          </a:p>
          <a:p>
            <a:pPr lvl="1"/>
            <a:r>
              <a:rPr lang="en-US" dirty="0"/>
              <a:t>~38 up to 50mb</a:t>
            </a:r>
          </a:p>
          <a:p>
            <a:r>
              <a:rPr lang="en-US" dirty="0"/>
              <a:t>Goddard Earth Observing System (v5) “forward product”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6450-C3E3-4ACB-B74B-9624B59B4E24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691" y="6176963"/>
            <a:ext cx="4191001" cy="529670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Layer 25 (~ 600 </a:t>
            </a:r>
            <a:r>
              <a:rPr lang="en-US" sz="2000" dirty="0" err="1"/>
              <a:t>mb</a:t>
            </a:r>
            <a:r>
              <a:rPr lang="en-US" sz="2000" dirty="0"/>
              <a:t>) </a:t>
            </a:r>
          </a:p>
          <a:p>
            <a:pPr algn="ctr"/>
            <a:r>
              <a:rPr lang="en-US" sz="2000" dirty="0"/>
              <a:t>Hourly O3 : 3/26 – 4/04/11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r="8125" b="28920"/>
          <a:stretch/>
        </p:blipFill>
        <p:spPr>
          <a:xfrm>
            <a:off x="5364554" y="4106417"/>
            <a:ext cx="5494579" cy="2615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0040879" y="4807853"/>
            <a:ext cx="3582959" cy="4966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72200" y="379567"/>
            <a:ext cx="464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GEOS-Chem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FC7E-F8BF-4E7A-8EDC-C44320F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348636A-C7DE-4281-B5B4-53095D2D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EPA/MJO Tech Workgroup Call</a:t>
            </a:r>
          </a:p>
        </p:txBody>
      </p:sp>
    </p:spTree>
    <p:extLst>
      <p:ext uri="{BB962C8B-B14F-4D97-AF65-F5344CB8AC3E}">
        <p14:creationId xmlns:p14="http://schemas.microsoft.com/office/powerpoint/2010/main" val="82095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Biogenics (plants and soils):</a:t>
            </a:r>
          </a:p>
          <a:p>
            <a:pPr lvl="1"/>
            <a:r>
              <a:rPr lang="en-US" b="1" dirty="0"/>
              <a:t>BOTH: </a:t>
            </a:r>
            <a:r>
              <a:rPr lang="en-US" dirty="0"/>
              <a:t>Model of Emissions of Gases and Aerosols from Nature (MEGAN) v2.1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North America Biogenic Emission Inventory System (BEIS)</a:t>
            </a:r>
          </a:p>
          <a:p>
            <a:r>
              <a:rPr lang="en-US" dirty="0"/>
              <a:t>Wild and Prescribed Fires: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: 2011: GFED or 2-16: FINN v1.6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: FINN v1.5 and over US 2016 platform</a:t>
            </a:r>
          </a:p>
          <a:p>
            <a:r>
              <a:rPr lang="en-US" dirty="0"/>
              <a:t>Lightning: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 with Lee Murray updates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GEIA climatological averages by latitude &amp; season</a:t>
            </a:r>
            <a:endParaRPr lang="en-US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3BAEB7-31BB-4D29-9300-D2EC9B8E0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581" y="1825625"/>
            <a:ext cx="447121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Inline Dust: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: DEAD w/ current parameters</a:t>
            </a:r>
          </a:p>
          <a:p>
            <a:pPr lvl="1"/>
            <a:r>
              <a:rPr lang="en-US" b="1" dirty="0"/>
              <a:t>HCMAQ</a:t>
            </a:r>
            <a:r>
              <a:rPr lang="en-US" dirty="0"/>
              <a:t>: Inline CMAQ algorithm</a:t>
            </a:r>
          </a:p>
          <a:p>
            <a:r>
              <a:rPr lang="en-US" dirty="0"/>
              <a:t>Sea Salt: similar in-line schemes</a:t>
            </a:r>
          </a:p>
          <a:p>
            <a:r>
              <a:rPr lang="en-US" dirty="0"/>
              <a:t>Dimethyl Sulfide</a:t>
            </a:r>
          </a:p>
          <a:p>
            <a:pPr lvl="1"/>
            <a:r>
              <a:rPr lang="en-US" b="1" dirty="0"/>
              <a:t>GEOS-Chem</a:t>
            </a:r>
            <a:r>
              <a:rPr lang="en-US" dirty="0"/>
              <a:t> in-line</a:t>
            </a:r>
          </a:p>
          <a:p>
            <a:pPr lvl="1"/>
            <a:r>
              <a:rPr lang="en-US" b="1" dirty="0"/>
              <a:t>H-CMAQ</a:t>
            </a:r>
            <a:r>
              <a:rPr lang="en-US" dirty="0"/>
              <a:t> not in present run</a:t>
            </a:r>
          </a:p>
          <a:p>
            <a:pPr lvl="1"/>
            <a:r>
              <a:rPr lang="en-US" dirty="0"/>
              <a:t>Relevant for aerosols and haze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2511-3B37-47FC-8931-5CEA2FEA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A6EE0-AF60-44C1-B54B-97552974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73E4-1E15-46C3-A0D8-9F9C7869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Emissions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D53B87-87D5-4284-A943-882CE1918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8040"/>
            <a:ext cx="5157787" cy="579335"/>
          </a:xfrm>
        </p:spPr>
        <p:txBody>
          <a:bodyPr/>
          <a:lstStyle/>
          <a:p>
            <a:r>
              <a:rPr lang="en-US" dirty="0"/>
              <a:t>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857375"/>
            <a:ext cx="5157787" cy="4332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EDGAR-HTAP base year 2010</a:t>
            </a:r>
            <a:endParaRPr lang="en-US" baseline="30000" dirty="0"/>
          </a:p>
          <a:p>
            <a:pPr lvl="1"/>
            <a:r>
              <a:rPr lang="en-US" b="1" i="1" dirty="0"/>
              <a:t>BOTH interpolated to 2014 by CEDS sector/country scalars</a:t>
            </a:r>
          </a:p>
          <a:p>
            <a:pPr lvl="1"/>
            <a:r>
              <a:rPr lang="en-US" dirty="0"/>
              <a:t>GEOS-Chem uses RETRO VOC</a:t>
            </a:r>
          </a:p>
          <a:p>
            <a:pPr lvl="1"/>
            <a:r>
              <a:rPr lang="en-US" dirty="0"/>
              <a:t>HCMAQ uses Pouliot sector-based speciation</a:t>
            </a:r>
          </a:p>
          <a:p>
            <a:r>
              <a:rPr lang="en-US" b="1" i="1" dirty="0"/>
              <a:t>Shipping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HCMAQ: EDGAR-HTAP and 2016fe platform within Continental US modeling domain</a:t>
            </a:r>
          </a:p>
          <a:p>
            <a:pPr lvl="1"/>
            <a:r>
              <a:rPr lang="en-US" dirty="0"/>
              <a:t>GEOS-Chem: ARCTAS SO2, ICOADS CO, and over Europe from EMEP</a:t>
            </a:r>
            <a:endParaRPr lang="en-US" baseline="30000" dirty="0"/>
          </a:p>
          <a:p>
            <a:r>
              <a:rPr lang="en-US" dirty="0"/>
              <a:t>Aircraft:</a:t>
            </a:r>
          </a:p>
          <a:p>
            <a:pPr lvl="1"/>
            <a:r>
              <a:rPr lang="en-US" dirty="0"/>
              <a:t>HCMAQ: EDGAR-HTAP</a:t>
            </a:r>
          </a:p>
          <a:p>
            <a:pPr lvl="1"/>
            <a:r>
              <a:rPr lang="en-US" dirty="0"/>
              <a:t>GEOS-Chem: AEIC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C56F42-D11D-4970-A77A-1F815E916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040"/>
            <a:ext cx="5183188" cy="579335"/>
          </a:xfrm>
        </p:spPr>
        <p:txBody>
          <a:bodyPr/>
          <a:lstStyle/>
          <a:p>
            <a:r>
              <a:rPr lang="en-US" dirty="0"/>
              <a:t>Regional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578BF5-8D1F-4638-A1FD-B1AC43755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7375"/>
            <a:ext cx="5183188" cy="4332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US: 2016fe Platform</a:t>
            </a:r>
          </a:p>
          <a:p>
            <a:r>
              <a:rPr lang="en-US" dirty="0"/>
              <a:t>Canada: EC 2013 interpolated</a:t>
            </a:r>
          </a:p>
          <a:p>
            <a:r>
              <a:rPr lang="en-US" dirty="0"/>
              <a:t>Mexico</a:t>
            </a:r>
          </a:p>
          <a:p>
            <a:pPr lvl="1"/>
            <a:r>
              <a:rPr lang="en-US" dirty="0"/>
              <a:t>Mobile 2016 MOVES</a:t>
            </a:r>
          </a:p>
          <a:p>
            <a:pPr lvl="1"/>
            <a:r>
              <a:rPr lang="en-US" dirty="0"/>
              <a:t>Other scaled from 2008</a:t>
            </a:r>
          </a:p>
          <a:p>
            <a:r>
              <a:rPr lang="en-US" dirty="0"/>
              <a:t>Asia (non-China): MIXv1</a:t>
            </a:r>
          </a:p>
          <a:p>
            <a:r>
              <a:rPr lang="en-US" b="1" i="1" dirty="0"/>
              <a:t>China: Tsinghua University (THU) </a:t>
            </a:r>
          </a:p>
          <a:p>
            <a:pPr lvl="1"/>
            <a:r>
              <a:rPr lang="en-US" dirty="0"/>
              <a:t>Lower sulfate than CEDS</a:t>
            </a:r>
          </a:p>
          <a:p>
            <a:pPr lvl="1"/>
            <a:r>
              <a:rPr lang="en-US" dirty="0"/>
              <a:t>Lower NOx than CEDS</a:t>
            </a:r>
          </a:p>
          <a:p>
            <a:pPr lvl="1"/>
            <a:r>
              <a:rPr lang="en-US" dirty="0"/>
              <a:t>Similar trends in power sector</a:t>
            </a:r>
          </a:p>
          <a:p>
            <a:pPr lvl="1"/>
            <a:r>
              <a:rPr lang="en-US" dirty="0"/>
              <a:t>Differences in metals where THU applies government required controls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5230-555A-4F78-885F-04F1C5EB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22F3-0AA7-44A4-BFFC-473EA191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72FC6-532A-4D7D-A663-0DFB99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0180B3-D311-4325-9337-C73F322E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Results (CMAQ-Only)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1D4CD-D5FF-4C74-BCCC-51BAC4A3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Seasonal Averages for Ozone</a:t>
            </a:r>
          </a:p>
          <a:p>
            <a:r>
              <a:rPr lang="en-US" dirty="0" err="1"/>
              <a:t>Sonde</a:t>
            </a:r>
            <a:r>
              <a:rPr lang="en-US" dirty="0"/>
              <a:t> and </a:t>
            </a:r>
            <a:r>
              <a:rPr lang="en-US" dirty="0" err="1"/>
              <a:t>CASTNet</a:t>
            </a:r>
            <a:r>
              <a:rPr lang="en-US" dirty="0"/>
              <a:t> Evaluation</a:t>
            </a:r>
          </a:p>
          <a:p>
            <a:r>
              <a:rPr lang="en-US" dirty="0"/>
              <a:t>TOAR Qualitative Evaluation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EE6B6-E420-4C65-BC6D-4D4BE11E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15798-28F2-41A8-AD20-7D442D24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96C9-6345-4B23-83E2-0FDC0C65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3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23B9CF-CF3E-4517-AED5-C4E3A8F9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Surface and about 5km Spring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EF65B4-77A0-4C40-8EEB-0AEB720A8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pic>
        <p:nvPicPr>
          <p:cNvPr id="13" name="Content Placeholder 12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8BD3C833-8940-40C1-A033-D50328D6E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9530" r="10630" b="8769"/>
          <a:stretch/>
        </p:blipFill>
        <p:spPr>
          <a:xfrm>
            <a:off x="843351" y="2402335"/>
            <a:ext cx="4572000" cy="383103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FFC504-D296-4DC3-82A5-E7C04117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0.5 sigma or ~500hPa or 5km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3E9AB07-D209-44C0-BBFE-540946688C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9530" r="10630" b="8769"/>
          <a:stretch/>
        </p:blipFill>
        <p:spPr>
          <a:xfrm>
            <a:off x="6188466" y="2402335"/>
            <a:ext cx="4572000" cy="383103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66D30-64DC-40DA-9939-9720AA34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19147-9AAE-40C6-B7D7-BB3415D1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EPA/MJO Tech Workgroup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C769-B244-4CF1-B582-D3C5786F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2E6A3-D1C7-43E6-915F-05C7B6C9C378}"/>
              </a:ext>
            </a:extLst>
          </p:cNvPr>
          <p:cNvSpPr/>
          <p:nvPr/>
        </p:nvSpPr>
        <p:spPr>
          <a:xfrm>
            <a:off x="843350" y="1479005"/>
            <a:ext cx="976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Northern Hemisphere Spring (March April May, MAM) concentrations are relatively low with clear transport in the mid-troposphere seen most strongly in the southern latitudes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5852A-9FF6-48BA-B468-A648A43952C4}"/>
              </a:ext>
            </a:extLst>
          </p:cNvPr>
          <p:cNvCxnSpPr>
            <a:cxnSpLocks/>
          </p:cNvCxnSpPr>
          <p:nvPr/>
        </p:nvCxnSpPr>
        <p:spPr>
          <a:xfrm flipV="1">
            <a:off x="658761" y="3571138"/>
            <a:ext cx="1484671" cy="37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BF7505E-81CC-4227-A51A-652F133AC77D}"/>
              </a:ext>
            </a:extLst>
          </p:cNvPr>
          <p:cNvSpPr/>
          <p:nvPr/>
        </p:nvSpPr>
        <p:spPr>
          <a:xfrm>
            <a:off x="235971" y="3136490"/>
            <a:ext cx="838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Beijing</a:t>
            </a:r>
          </a:p>
        </p:txBody>
      </p:sp>
    </p:spTree>
    <p:extLst>
      <p:ext uri="{BB962C8B-B14F-4D97-AF65-F5344CB8AC3E}">
        <p14:creationId xmlns:p14="http://schemas.microsoft.com/office/powerpoint/2010/main" val="378364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1321</Words>
  <Application>Microsoft Office PowerPoint</Application>
  <PresentationFormat>Widescreen</PresentationFormat>
  <Paragraphs>283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Hemispheric 2016 Predicted Ozone</vt:lpstr>
      <vt:lpstr>Outline</vt:lpstr>
      <vt:lpstr>2016 modeling platform</vt:lpstr>
      <vt:lpstr>Large-scale Model Configurations</vt:lpstr>
      <vt:lpstr>Hemispheric CMAQ</vt:lpstr>
      <vt:lpstr>Natural Emissions</vt:lpstr>
      <vt:lpstr>Anthropogenic Emissions</vt:lpstr>
      <vt:lpstr>Model Results (CMAQ-Only)</vt:lpstr>
      <vt:lpstr>Ozone Surface and about 5km Spring</vt:lpstr>
      <vt:lpstr>Ozone Surface and about 5km Summer</vt:lpstr>
      <vt:lpstr>WOUDC Sondes: by Site (all Times)</vt:lpstr>
      <vt:lpstr>WOUDC Sondes: by Time (all Sites)</vt:lpstr>
      <vt:lpstr>CASTNet Observations</vt:lpstr>
      <vt:lpstr>CASTNet Diurnal Performance</vt:lpstr>
      <vt:lpstr>CASTNet Monitors: All Year</vt:lpstr>
      <vt:lpstr>CASTNet Monitors: Spring</vt:lpstr>
      <vt:lpstr>CASTNet Monitors: Summer</vt:lpstr>
      <vt:lpstr>TOAR Database</vt:lpstr>
      <vt:lpstr>TOAR Annual</vt:lpstr>
      <vt:lpstr>TOAR April</vt:lpstr>
      <vt:lpstr>TOAR July</vt:lpstr>
      <vt:lpstr>Summary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Global/Hemispheric Simulations</dc:title>
  <dc:creator>Henderson, Barron</dc:creator>
  <cp:lastModifiedBy>Mary Uhl</cp:lastModifiedBy>
  <cp:revision>28</cp:revision>
  <dcterms:created xsi:type="dcterms:W3CDTF">2018-09-17T13:54:34Z</dcterms:created>
  <dcterms:modified xsi:type="dcterms:W3CDTF">2018-09-24T18:03:14Z</dcterms:modified>
</cp:coreProperties>
</file>